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1115" r:id="rId2"/>
    <p:sldId id="1859" r:id="rId3"/>
    <p:sldId id="1871" r:id="rId4"/>
    <p:sldId id="1872" r:id="rId5"/>
    <p:sldId id="1873" r:id="rId6"/>
    <p:sldId id="1116" r:id="rId7"/>
    <p:sldId id="1878" r:id="rId8"/>
    <p:sldId id="1870" r:id="rId9"/>
    <p:sldId id="1139" r:id="rId10"/>
    <p:sldId id="1879" r:id="rId11"/>
    <p:sldId id="1874" r:id="rId12"/>
    <p:sldId id="1875" r:id="rId13"/>
    <p:sldId id="1876" r:id="rId14"/>
    <p:sldId id="1877" r:id="rId15"/>
    <p:sldId id="1869" r:id="rId16"/>
    <p:sldId id="1208" r:id="rId17"/>
    <p:sldId id="1232" r:id="rId18"/>
    <p:sldId id="1862" r:id="rId19"/>
    <p:sldId id="1863" r:id="rId20"/>
    <p:sldId id="271" r:id="rId21"/>
    <p:sldId id="276" r:id="rId22"/>
    <p:sldId id="278" r:id="rId23"/>
    <p:sldId id="1868" r:id="rId24"/>
    <p:sldId id="1212" r:id="rId25"/>
    <p:sldId id="1234" r:id="rId26"/>
    <p:sldId id="1235" r:id="rId27"/>
    <p:sldId id="1236" r:id="rId28"/>
    <p:sldId id="1213" r:id="rId29"/>
    <p:sldId id="941" r:id="rId30"/>
    <p:sldId id="942" r:id="rId31"/>
    <p:sldId id="943" r:id="rId32"/>
    <p:sldId id="1857" r:id="rId33"/>
    <p:sldId id="1858" r:id="rId34"/>
    <p:sldId id="1216" r:id="rId35"/>
    <p:sldId id="1215" r:id="rId36"/>
    <p:sldId id="1230" r:id="rId37"/>
    <p:sldId id="1217" r:id="rId38"/>
    <p:sldId id="1000" r:id="rId39"/>
    <p:sldId id="1233" r:id="rId40"/>
    <p:sldId id="1229" r:id="rId41"/>
    <p:sldId id="1633" r:id="rId42"/>
    <p:sldId id="1219" r:id="rId43"/>
    <p:sldId id="992" r:id="rId44"/>
    <p:sldId id="279" r:id="rId45"/>
    <p:sldId id="947" r:id="rId46"/>
    <p:sldId id="955" r:id="rId47"/>
    <p:sldId id="989" r:id="rId48"/>
    <p:sldId id="990" r:id="rId49"/>
    <p:sldId id="988" r:id="rId50"/>
    <p:sldId id="926" r:id="rId51"/>
    <p:sldId id="995" r:id="rId52"/>
    <p:sldId id="927" r:id="rId53"/>
    <p:sldId id="998" r:id="rId54"/>
    <p:sldId id="997" r:id="rId55"/>
    <p:sldId id="928" r:id="rId56"/>
    <p:sldId id="948" r:id="rId57"/>
    <p:sldId id="956" r:id="rId58"/>
    <p:sldId id="993" r:id="rId59"/>
    <p:sldId id="957" r:id="rId60"/>
    <p:sldId id="999" r:id="rId61"/>
    <p:sldId id="929" r:id="rId62"/>
    <p:sldId id="962" r:id="rId63"/>
    <p:sldId id="163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34"/>
    <p:restoredTop sz="96327"/>
  </p:normalViewPr>
  <p:slideViewPr>
    <p:cSldViewPr snapToGrid="0">
      <p:cViewPr varScale="1">
        <p:scale>
          <a:sx n="136" d="100"/>
          <a:sy n="136" d="100"/>
        </p:scale>
        <p:origin x="848" y="192"/>
      </p:cViewPr>
      <p:guideLst/>
    </p:cSldViewPr>
  </p:slideViewPr>
  <p:notesTextViewPr>
    <p:cViewPr>
      <p:scale>
        <a:sx n="1" d="1"/>
        <a:sy n="1" d="1"/>
      </p:scale>
      <p:origin x="0" y="0"/>
    </p:cViewPr>
  </p:notesTextViewPr>
  <p:sorterViewPr>
    <p:cViewPr>
      <p:scale>
        <a:sx n="1" d="1"/>
        <a:sy n="1" d="1"/>
      </p:scale>
      <p:origin x="0" y="-174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10/20/23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10/20/23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10/20/23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10/20/23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10/20/23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10/20/23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10/20/23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10/20/23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10/20/23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10/20/23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10/20/23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10/20/23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huggingface.c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0.png"/><Relationship Id="rId7" Type="http://schemas.openxmlformats.org/officeDocument/2006/relationships/image" Target="../media/image36.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FCC-0C6C-062D-A153-D7C85D77ECFB}"/>
              </a:ext>
            </a:extLst>
          </p:cNvPr>
          <p:cNvSpPr>
            <a:spLocks noGrp="1"/>
          </p:cNvSpPr>
          <p:nvPr>
            <p:ph type="title"/>
          </p:nvPr>
        </p:nvSpPr>
        <p:spPr/>
        <p:txBody>
          <a:bodyPr/>
          <a:lstStyle/>
          <a:p>
            <a:r>
              <a:rPr lang="en-US" dirty="0"/>
              <a:t>Disintermediating Google</a:t>
            </a:r>
          </a:p>
        </p:txBody>
      </p:sp>
      <p:sp>
        <p:nvSpPr>
          <p:cNvPr id="3" name="Content Placeholder 2">
            <a:extLst>
              <a:ext uri="{FF2B5EF4-FFF2-40B4-BE49-F238E27FC236}">
                <a16:creationId xmlns:a16="http://schemas.microsoft.com/office/drawing/2014/main" id="{1DEFEB49-C173-914D-1891-50EF23AC042B}"/>
              </a:ext>
            </a:extLst>
          </p:cNvPr>
          <p:cNvSpPr>
            <a:spLocks noGrp="1"/>
          </p:cNvSpPr>
          <p:nvPr>
            <p:ph idx="1"/>
          </p:nvPr>
        </p:nvSpPr>
        <p:spPr/>
        <p:txBody>
          <a:bodyPr/>
          <a:lstStyle/>
          <a:p>
            <a:r>
              <a:rPr lang="en-US" dirty="0"/>
              <a:t>Google </a:t>
            </a:r>
            <a:r>
              <a:rPr lang="en-US" dirty="0">
                <a:sym typeface="Wingdings" pitchFamily="2" charset="2"/>
              </a:rPr>
              <a:t> </a:t>
            </a:r>
            <a:r>
              <a:rPr lang="en-US" dirty="0" err="1">
                <a:sym typeface="Wingdings" pitchFamily="2" charset="2"/>
              </a:rPr>
              <a:t>Stackoverflow</a:t>
            </a:r>
            <a:r>
              <a:rPr lang="en-US" dirty="0">
                <a:sym typeface="Wingdings" pitchFamily="2" charset="2"/>
              </a:rPr>
              <a:t>  Instant Answers  </a:t>
            </a:r>
            <a:r>
              <a:rPr lang="en-US" dirty="0" err="1">
                <a:sym typeface="Wingdings" pitchFamily="2" charset="2"/>
              </a:rPr>
              <a:t>ChatBot</a:t>
            </a:r>
            <a:endParaRPr lang="en-US" dirty="0"/>
          </a:p>
        </p:txBody>
      </p:sp>
      <p:sp>
        <p:nvSpPr>
          <p:cNvPr id="4" name="Footer Placeholder 3">
            <a:extLst>
              <a:ext uri="{FF2B5EF4-FFF2-40B4-BE49-F238E27FC236}">
                <a16:creationId xmlns:a16="http://schemas.microsoft.com/office/drawing/2014/main" id="{1B18073F-359A-E992-ABAB-9A938553AA35}"/>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54097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16</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a:t>
            </a:r>
          </a:p>
          <a:p>
            <a:pPr lvl="1">
              <a:buFont typeface="Wingdings" pitchFamily="2" charset="2"/>
              <a:buChar char="Ø"/>
            </a:pPr>
            <a:r>
              <a:rPr lang="en-US" b="1" dirty="0"/>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24</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29</a:t>
            </a:fld>
            <a:endParaRPr lang="en-US"/>
          </a:p>
        </p:txBody>
      </p:sp>
    </p:spTree>
    <p:extLst>
      <p:ext uri="{BB962C8B-B14F-4D97-AF65-F5344CB8AC3E}">
        <p14:creationId xmlns:p14="http://schemas.microsoft.com/office/powerpoint/2010/main" val="34470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0D94-C475-57BD-AB3C-69583FB22BE2}"/>
              </a:ext>
            </a:extLst>
          </p:cNvPr>
          <p:cNvSpPr>
            <a:spLocks noGrp="1"/>
          </p:cNvSpPr>
          <p:nvPr>
            <p:ph type="title"/>
          </p:nvPr>
        </p:nvSpPr>
        <p:spPr/>
        <p:txBody>
          <a:bodyPr/>
          <a:lstStyle/>
          <a:p>
            <a:r>
              <a:rPr lang="en-US" dirty="0"/>
              <a:t>Easy - IR</a:t>
            </a:r>
          </a:p>
        </p:txBody>
      </p:sp>
      <p:sp>
        <p:nvSpPr>
          <p:cNvPr id="3" name="Content Placeholder 2">
            <a:extLst>
              <a:ext uri="{FF2B5EF4-FFF2-40B4-BE49-F238E27FC236}">
                <a16:creationId xmlns:a16="http://schemas.microsoft.com/office/drawing/2014/main" id="{F078BBDF-8C53-4ADE-7421-446905A58C43}"/>
              </a:ext>
            </a:extLst>
          </p:cNvPr>
          <p:cNvSpPr>
            <a:spLocks noGrp="1"/>
          </p:cNvSpPr>
          <p:nvPr>
            <p:ph idx="1"/>
          </p:nvPr>
        </p:nvSpPr>
        <p:spPr/>
        <p:txBody>
          <a:bodyPr>
            <a:normAutofit/>
          </a:bodyPr>
          <a:lstStyle/>
          <a:p>
            <a:r>
              <a:rPr lang="en-US" dirty="0"/>
              <a:t>Inverted index solutions</a:t>
            </a:r>
          </a:p>
          <a:p>
            <a:pPr lvl="1"/>
            <a:r>
              <a:rPr lang="en-US" dirty="0"/>
              <a:t>Elastic Search, </a:t>
            </a:r>
            <a:r>
              <a:rPr lang="en-US" dirty="0" err="1"/>
              <a:t>Solr</a:t>
            </a:r>
            <a:r>
              <a:rPr lang="en-US" dirty="0"/>
              <a:t>, Lucene</a:t>
            </a:r>
          </a:p>
          <a:p>
            <a:pPr lvl="1"/>
            <a:r>
              <a:rPr lang="en-US" dirty="0"/>
              <a:t>SQL-contains</a:t>
            </a:r>
          </a:p>
          <a:p>
            <a:r>
              <a:rPr lang="en-US" dirty="0"/>
              <a:t>Basic multilingual support</a:t>
            </a:r>
          </a:p>
          <a:p>
            <a:r>
              <a:rPr lang="en-US" dirty="0"/>
              <a:t>Out-of-the-box ranking</a:t>
            </a:r>
          </a:p>
          <a:p>
            <a:r>
              <a:rPr lang="en-US" dirty="0"/>
              <a:t>Simple 10-blue links with any UX framework</a:t>
            </a:r>
          </a:p>
          <a:p>
            <a:r>
              <a:rPr lang="en-US" dirty="0"/>
              <a:t>Lots of open-source solutions</a:t>
            </a:r>
          </a:p>
          <a:p>
            <a:endParaRPr lang="en-US" dirty="0"/>
          </a:p>
          <a:p>
            <a:pPr lvl="1"/>
            <a:endParaRPr lang="en-US" dirty="0"/>
          </a:p>
        </p:txBody>
      </p:sp>
    </p:spTree>
    <p:extLst>
      <p:ext uri="{BB962C8B-B14F-4D97-AF65-F5344CB8AC3E}">
        <p14:creationId xmlns:p14="http://schemas.microsoft.com/office/powerpoint/2010/main" val="351572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30</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31</a:t>
            </a:fld>
            <a:endParaRPr lang="en-US"/>
          </a:p>
        </p:txBody>
      </p:sp>
    </p:spTree>
    <p:extLst>
      <p:ext uri="{BB962C8B-B14F-4D97-AF65-F5344CB8AC3E}">
        <p14:creationId xmlns:p14="http://schemas.microsoft.com/office/powerpoint/2010/main" val="424720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34</a:t>
            </a:fld>
            <a:endParaRPr lang="en-US"/>
          </a:p>
        </p:txBody>
      </p:sp>
    </p:spTree>
    <p:extLst>
      <p:ext uri="{BB962C8B-B14F-4D97-AF65-F5344CB8AC3E}">
        <p14:creationId xmlns:p14="http://schemas.microsoft.com/office/powerpoint/2010/main" val="211436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35</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39</a:t>
            </a:fld>
            <a:endParaRPr lang="en-US"/>
          </a:p>
        </p:txBody>
      </p:sp>
    </p:spTree>
    <p:extLst>
      <p:ext uri="{BB962C8B-B14F-4D97-AF65-F5344CB8AC3E}">
        <p14:creationId xmlns:p14="http://schemas.microsoft.com/office/powerpoint/2010/main" val="212463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765F-4D18-3E05-0080-8EF79C16DCCA}"/>
              </a:ext>
            </a:extLst>
          </p:cNvPr>
          <p:cNvSpPr>
            <a:spLocks noGrp="1"/>
          </p:cNvSpPr>
          <p:nvPr>
            <p:ph type="title"/>
          </p:nvPr>
        </p:nvSpPr>
        <p:spPr/>
        <p:txBody>
          <a:bodyPr/>
          <a:lstStyle/>
          <a:p>
            <a:r>
              <a:rPr lang="en-US" dirty="0"/>
              <a:t>Ranking models</a:t>
            </a:r>
          </a:p>
        </p:txBody>
      </p:sp>
      <p:sp>
        <p:nvSpPr>
          <p:cNvPr id="3" name="Content Placeholder 2">
            <a:extLst>
              <a:ext uri="{FF2B5EF4-FFF2-40B4-BE49-F238E27FC236}">
                <a16:creationId xmlns:a16="http://schemas.microsoft.com/office/drawing/2014/main" id="{EC358CC2-940E-A5EA-4B50-89B0D54CB719}"/>
              </a:ext>
            </a:extLst>
          </p:cNvPr>
          <p:cNvSpPr>
            <a:spLocks noGrp="1"/>
          </p:cNvSpPr>
          <p:nvPr>
            <p:ph idx="1"/>
          </p:nvPr>
        </p:nvSpPr>
        <p:spPr/>
        <p:txBody>
          <a:bodyPr/>
          <a:lstStyle/>
          <a:p>
            <a:r>
              <a:rPr lang="en-US" dirty="0"/>
              <a:t>Classical models</a:t>
            </a:r>
          </a:p>
          <a:p>
            <a:pPr lvl="1"/>
            <a:r>
              <a:rPr lang="en-US" dirty="0"/>
              <a:t>Boolean</a:t>
            </a:r>
          </a:p>
          <a:p>
            <a:pPr lvl="1"/>
            <a:r>
              <a:rPr lang="en-US" dirty="0"/>
              <a:t>Vector space </a:t>
            </a:r>
          </a:p>
          <a:p>
            <a:pPr lvl="1"/>
            <a:r>
              <a:rPr lang="en-US" dirty="0"/>
              <a:t>Probabilistic (BM25, LMs, Bayesian networks)</a:t>
            </a:r>
          </a:p>
          <a:p>
            <a:r>
              <a:rPr lang="en-US" dirty="0"/>
              <a:t>Web</a:t>
            </a:r>
          </a:p>
          <a:p>
            <a:pPr lvl="1"/>
            <a:r>
              <a:rPr lang="en-US" dirty="0"/>
              <a:t>PageRank</a:t>
            </a:r>
          </a:p>
          <a:p>
            <a:pPr lvl="1"/>
            <a:r>
              <a:rPr lang="en-US" dirty="0"/>
              <a:t>Hubs &amp; Authorities</a:t>
            </a:r>
          </a:p>
          <a:p>
            <a:r>
              <a:rPr lang="en-US" dirty="0"/>
              <a:t>Neural</a:t>
            </a:r>
          </a:p>
          <a:p>
            <a:r>
              <a:rPr lang="en-US" dirty="0"/>
              <a:t>Semi-structured text</a:t>
            </a:r>
          </a:p>
        </p:txBody>
      </p:sp>
      <p:sp>
        <p:nvSpPr>
          <p:cNvPr id="4" name="Footer Placeholder 3">
            <a:extLst>
              <a:ext uri="{FF2B5EF4-FFF2-40B4-BE49-F238E27FC236}">
                <a16:creationId xmlns:a16="http://schemas.microsoft.com/office/drawing/2014/main" id="{47352319-1C37-3DC1-370E-41B133417E9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456425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40</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42</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03F6-BC17-3089-F5CE-01CE93A9C293}"/>
              </a:ext>
            </a:extLst>
          </p:cNvPr>
          <p:cNvSpPr>
            <a:spLocks noGrp="1"/>
          </p:cNvSpPr>
          <p:nvPr>
            <p:ph type="title"/>
          </p:nvPr>
        </p:nvSpPr>
        <p:spPr/>
        <p:txBody>
          <a:bodyPr/>
          <a:lstStyle/>
          <a:p>
            <a:r>
              <a:rPr lang="en-US" dirty="0"/>
              <a:t>IR - Relevance evaluation</a:t>
            </a:r>
          </a:p>
        </p:txBody>
      </p:sp>
      <p:sp>
        <p:nvSpPr>
          <p:cNvPr id="3" name="Content Placeholder 2">
            <a:extLst>
              <a:ext uri="{FF2B5EF4-FFF2-40B4-BE49-F238E27FC236}">
                <a16:creationId xmlns:a16="http://schemas.microsoft.com/office/drawing/2014/main" id="{1C8E11C7-2F94-DC28-2D7C-161132475EB1}"/>
              </a:ext>
            </a:extLst>
          </p:cNvPr>
          <p:cNvSpPr>
            <a:spLocks noGrp="1"/>
          </p:cNvSpPr>
          <p:nvPr>
            <p:ph idx="1"/>
          </p:nvPr>
        </p:nvSpPr>
        <p:spPr/>
        <p:txBody>
          <a:bodyPr/>
          <a:lstStyle/>
          <a:p>
            <a:r>
              <a:rPr lang="en-US" dirty="0"/>
              <a:t>Metrics</a:t>
            </a:r>
          </a:p>
          <a:p>
            <a:pPr lvl="1"/>
            <a:r>
              <a:rPr lang="en-US" dirty="0"/>
              <a:t>Precision, recall, </a:t>
            </a:r>
            <a:r>
              <a:rPr lang="en-US" dirty="0" err="1"/>
              <a:t>nDCG</a:t>
            </a:r>
            <a:r>
              <a:rPr lang="en-US" dirty="0"/>
              <a:t>, etc.</a:t>
            </a:r>
          </a:p>
          <a:p>
            <a:r>
              <a:rPr lang="en-US" dirty="0"/>
              <a:t>Evaluate using gold set</a:t>
            </a:r>
          </a:p>
          <a:p>
            <a:r>
              <a:rPr lang="en-US" dirty="0"/>
              <a:t>Crowdsource with a budget</a:t>
            </a:r>
          </a:p>
          <a:p>
            <a:r>
              <a:rPr lang="en-US" dirty="0"/>
              <a:t>Simple click instrumentation</a:t>
            </a:r>
          </a:p>
        </p:txBody>
      </p:sp>
      <p:sp>
        <p:nvSpPr>
          <p:cNvPr id="4" name="Footer Placeholder 3">
            <a:extLst>
              <a:ext uri="{FF2B5EF4-FFF2-40B4-BE49-F238E27FC236}">
                <a16:creationId xmlns:a16="http://schemas.microsoft.com/office/drawing/2014/main" id="{D0C4A3BF-4261-B833-C916-3FB0055A5E94}"/>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536373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buFont typeface="Wingdings" pitchFamily="2" charset="2"/>
              <a:buChar char="Ø"/>
            </a:pPr>
            <a:r>
              <a:rPr lang="en-US" b="1" dirty="0"/>
              <a:t>prompt engineering</a:t>
            </a:r>
          </a:p>
          <a:p>
            <a:pPr lvl="1"/>
            <a:r>
              <a:rPr lang="en-US" dirty="0"/>
              <a:t>inference (predict)</a:t>
            </a:r>
          </a:p>
          <a:p>
            <a:pPr lvl="1"/>
            <a:r>
              <a:rPr lang="en-US" dirty="0"/>
              <a:t>fine-tuning (fit)</a:t>
            </a:r>
          </a:p>
          <a:p>
            <a:r>
              <a:rPr lang="en-US" dirty="0"/>
              <a:t>IR</a:t>
            </a:r>
          </a:p>
          <a:p>
            <a:pPr lvl="1">
              <a:buFont typeface="Wingdings" pitchFamily="2" charset="2"/>
              <a:buChar char="ü"/>
            </a:pPr>
            <a:r>
              <a:rPr lang="en-US" dirty="0">
                <a:solidFill>
                  <a:schemeClr val="bg2">
                    <a:lumMod val="75000"/>
                  </a:schemeClr>
                </a:solidFill>
              </a:rPr>
              <a:t>Quick recap</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5192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normAutofit fontScale="90000"/>
          </a:bodyPr>
          <a:lstStyle/>
          <a:p>
            <a:r>
              <a:rPr lang="en-US" sz="5400" dirty="0"/>
              <a:t>Prompt Engineering</a:t>
            </a:r>
            <a:br>
              <a:rPr lang="en-US" sz="5400" dirty="0"/>
            </a:br>
            <a:r>
              <a:rPr lang="en-US" sz="3600" dirty="0"/>
              <a:t>(and disintermediating web-search)</a:t>
            </a:r>
            <a:endParaRPr lang="en-US" sz="5400" dirty="0"/>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 (100+ million users)</a:t>
            </a:r>
          </a:p>
          <a:p>
            <a:pPr lvl="1"/>
            <a:r>
              <a:rPr lang="en-US" dirty="0"/>
              <a:t>Most successful (rapid) adoption of any web app ever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9</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5453</TotalTime>
  <Words>3519</Words>
  <Application>Microsoft Macintosh PowerPoint</Application>
  <PresentationFormat>Widescreen</PresentationFormat>
  <Paragraphs>695</Paragraphs>
  <Slides>63</Slides>
  <Notes>5</Notes>
  <HiddenSlides>2</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Calibri</vt:lpstr>
      <vt:lpstr>Calibri Light</vt:lpstr>
      <vt:lpstr>Cambria Math</vt:lpstr>
      <vt:lpstr>Courier New</vt:lpstr>
      <vt:lpstr>Menlo</vt:lpstr>
      <vt:lpstr>Noto Sans</vt:lpstr>
      <vt:lpstr>Roboto</vt:lpstr>
      <vt:lpstr>Segoe UI</vt:lpstr>
      <vt:lpstr>Wingdings</vt:lpstr>
      <vt:lpstr>Office Theme</vt:lpstr>
      <vt:lpstr>The Easy,  the Hard  and the Ugly</vt:lpstr>
      <vt:lpstr>Easy: Outline</vt:lpstr>
      <vt:lpstr>Easy - IR</vt:lpstr>
      <vt:lpstr>Ranking models</vt:lpstr>
      <vt:lpstr>IR - Relevance evaluation</vt:lpstr>
      <vt:lpstr>Easy: If you are a Researcher/Practioner</vt:lpstr>
      <vt:lpstr>Easy: Outline</vt:lpstr>
      <vt:lpstr>Prompt Engineering (and disintermediating web-search)</vt:lpstr>
      <vt:lpstr>“Helping” with homework: Cheating (?)</vt:lpstr>
      <vt:lpstr>Disintermediating Google</vt:lpstr>
      <vt:lpstr>PowerPoint Presentation</vt:lpstr>
      <vt:lpstr>Replacing Stackoverflow with ChatGPT</vt:lpstr>
      <vt:lpstr>I may be old-fashioned, but I still use Stackoverflow…</vt:lpstr>
      <vt:lpstr>Decomposing a big problem into subtasks</vt:lpstr>
      <vt:lpstr>PowerPoint Presentation</vt:lpstr>
      <vt:lpstr>Limitations</vt:lpstr>
      <vt:lpstr>Resources</vt:lpstr>
      <vt:lpstr>Prompt Engineering</vt:lpstr>
      <vt:lpstr>Prompt structure</vt:lpstr>
      <vt:lpstr>Standard 3-Step Recipe</vt:lpstr>
      <vt:lpstr>Standard 3-Step Recipe</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Church, Kenneth</cp:lastModifiedBy>
  <cp:revision>55</cp:revision>
  <dcterms:created xsi:type="dcterms:W3CDTF">2023-08-31T19:51:53Z</dcterms:created>
  <dcterms:modified xsi:type="dcterms:W3CDTF">2023-10-20T16:55:14Z</dcterms:modified>
</cp:coreProperties>
</file>